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rial Black" panose="020B0A04020102020204" pitchFamily="34" charset="0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Droid Arabic Naskh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9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4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10" Type="http://schemas.openxmlformats.org/officeDocument/2006/relationships/image" Target="../media/image33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1.png"/><Relationship Id="rId7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10" Type="http://schemas.openxmlformats.org/officeDocument/2006/relationships/image" Target="../media/image9.svg"/><Relationship Id="rId4" Type="http://schemas.openxmlformats.org/officeDocument/2006/relationships/image" Target="../media/image12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9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1.png"/><Relationship Id="rId7" Type="http://schemas.openxmlformats.org/officeDocument/2006/relationships/image" Target="../media/image8.png"/><Relationship Id="rId12" Type="http://schemas.openxmlformats.org/officeDocument/2006/relationships/image" Target="../media/image23.sv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11" Type="http://schemas.openxmlformats.org/officeDocument/2006/relationships/image" Target="../media/image22.png"/><Relationship Id="rId5" Type="http://schemas.openxmlformats.org/officeDocument/2006/relationships/image" Target="../media/image18.png"/><Relationship Id="rId10" Type="http://schemas.openxmlformats.org/officeDocument/2006/relationships/image" Target="../media/image21.svg"/><Relationship Id="rId4" Type="http://schemas.openxmlformats.org/officeDocument/2006/relationships/image" Target="../media/image12.svg"/><Relationship Id="rId9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1.png"/><Relationship Id="rId7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2.svg"/><Relationship Id="rId9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1.png"/><Relationship Id="rId7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5.png"/><Relationship Id="rId4" Type="http://schemas.openxmlformats.org/officeDocument/2006/relationships/image" Target="../media/image12.svg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8.png"/><Relationship Id="rId7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9.svg"/><Relationship Id="rId9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29.png"/><Relationship Id="rId4" Type="http://schemas.openxmlformats.org/officeDocument/2006/relationships/image" Target="../media/image12.svg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r="-55"/>
            </a:stretch>
          </a:blipFill>
        </p:spPr>
      </p:sp>
      <p:grpSp>
        <p:nvGrpSpPr>
          <p:cNvPr id="3" name="Group 3"/>
          <p:cNvGrpSpPr/>
          <p:nvPr/>
        </p:nvGrpSpPr>
        <p:grpSpPr>
          <a:xfrm rot="-722662">
            <a:off x="-5480904" y="5262039"/>
            <a:ext cx="10375916" cy="7044025"/>
            <a:chOff x="0" y="0"/>
            <a:chExt cx="2732752" cy="185521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732752" cy="1855217"/>
            </a:xfrm>
            <a:custGeom>
              <a:avLst/>
              <a:gdLst/>
              <a:ahLst/>
              <a:cxnLst/>
              <a:rect l="l" t="t" r="r" b="b"/>
              <a:pathLst>
                <a:path w="2732752" h="1855217">
                  <a:moveTo>
                    <a:pt x="0" y="0"/>
                  </a:moveTo>
                  <a:lnTo>
                    <a:pt x="2732752" y="0"/>
                  </a:lnTo>
                  <a:lnTo>
                    <a:pt x="2732752" y="1855217"/>
                  </a:lnTo>
                  <a:lnTo>
                    <a:pt x="0" y="1855217"/>
                  </a:lnTo>
                  <a:close/>
                </a:path>
              </a:pathLst>
            </a:custGeom>
            <a:solidFill>
              <a:srgbClr val="AED4D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732752" cy="18933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068677">
            <a:off x="12608000" y="-4110838"/>
            <a:ext cx="8070263" cy="9261909"/>
            <a:chOff x="0" y="0"/>
            <a:chExt cx="2125501" cy="243935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25501" cy="2439351"/>
            </a:xfrm>
            <a:custGeom>
              <a:avLst/>
              <a:gdLst/>
              <a:ahLst/>
              <a:cxnLst/>
              <a:rect l="l" t="t" r="r" b="b"/>
              <a:pathLst>
                <a:path w="2125501" h="2439351">
                  <a:moveTo>
                    <a:pt x="0" y="0"/>
                  </a:moveTo>
                  <a:lnTo>
                    <a:pt x="2125501" y="0"/>
                  </a:lnTo>
                  <a:lnTo>
                    <a:pt x="2125501" y="2439351"/>
                  </a:lnTo>
                  <a:lnTo>
                    <a:pt x="0" y="2439351"/>
                  </a:lnTo>
                  <a:close/>
                </a:path>
              </a:pathLst>
            </a:custGeom>
            <a:solidFill>
              <a:srgbClr val="C8B3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125501" cy="2477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4793642" y="6792642"/>
            <a:ext cx="3494358" cy="3494358"/>
          </a:xfrm>
          <a:custGeom>
            <a:avLst/>
            <a:gdLst/>
            <a:ahLst/>
            <a:cxnLst/>
            <a:rect l="l" t="t" r="r" b="b"/>
            <a:pathLst>
              <a:path w="3494358" h="3494358">
                <a:moveTo>
                  <a:pt x="0" y="0"/>
                </a:moveTo>
                <a:lnTo>
                  <a:pt x="3494358" y="0"/>
                </a:lnTo>
                <a:lnTo>
                  <a:pt x="3494358" y="3494358"/>
                </a:lnTo>
                <a:lnTo>
                  <a:pt x="0" y="34943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-732486" y="878405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5545929" y="1566374"/>
            <a:ext cx="7362829" cy="4014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878"/>
              </a:lnSpc>
            </a:pPr>
            <a:r>
              <a:rPr lang="en-US" sz="9878" dirty="0">
                <a:solidFill>
                  <a:srgbClr val="FFFFFF"/>
                </a:solidFill>
                <a:latin typeface="Cranberry"/>
              </a:rPr>
              <a:t>STREREO AUDIO AMPLIFIER</a:t>
            </a:r>
          </a:p>
        </p:txBody>
      </p:sp>
      <p:sp>
        <p:nvSpPr>
          <p:cNvPr id="13" name="Freeform 13"/>
          <p:cNvSpPr/>
          <p:nvPr/>
        </p:nvSpPr>
        <p:spPr>
          <a:xfrm>
            <a:off x="14265776" y="59523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3553808" y="2787341"/>
            <a:ext cx="1245452" cy="1159346"/>
          </a:xfrm>
          <a:custGeom>
            <a:avLst/>
            <a:gdLst/>
            <a:ahLst/>
            <a:cxnLst/>
            <a:rect l="l" t="t" r="r" b="b"/>
            <a:pathLst>
              <a:path w="1245452" h="1159346">
                <a:moveTo>
                  <a:pt x="0" y="0"/>
                </a:moveTo>
                <a:lnTo>
                  <a:pt x="1245452" y="0"/>
                </a:lnTo>
                <a:lnTo>
                  <a:pt x="1245452" y="1159346"/>
                </a:lnTo>
                <a:lnTo>
                  <a:pt x="0" y="11593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3553808" y="6032662"/>
            <a:ext cx="11980241" cy="759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76"/>
              </a:lnSpc>
            </a:pPr>
            <a:r>
              <a:rPr lang="en-US" sz="4976" spc="746" dirty="0">
                <a:solidFill>
                  <a:srgbClr val="FFFFFF"/>
                </a:solidFill>
                <a:latin typeface="Cranberry"/>
              </a:rPr>
              <a:t>SUPERVISER: DR SAID EMAM</a:t>
            </a:r>
          </a:p>
        </p:txBody>
      </p:sp>
      <p:sp>
        <p:nvSpPr>
          <p:cNvPr id="16" name="Freeform 16"/>
          <p:cNvSpPr/>
          <p:nvPr/>
        </p:nvSpPr>
        <p:spPr>
          <a:xfrm>
            <a:off x="14111466" y="6955022"/>
            <a:ext cx="1245452" cy="1159346"/>
          </a:xfrm>
          <a:custGeom>
            <a:avLst/>
            <a:gdLst/>
            <a:ahLst/>
            <a:cxnLst/>
            <a:rect l="l" t="t" r="r" b="b"/>
            <a:pathLst>
              <a:path w="1245452" h="1159346">
                <a:moveTo>
                  <a:pt x="0" y="0"/>
                </a:moveTo>
                <a:lnTo>
                  <a:pt x="1245452" y="0"/>
                </a:lnTo>
                <a:lnTo>
                  <a:pt x="1245452" y="1159346"/>
                </a:lnTo>
                <a:lnTo>
                  <a:pt x="0" y="11593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flipH="1" flipV="1">
            <a:off x="14734192" y="6753278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80"/>
                </a:moveTo>
                <a:lnTo>
                  <a:pt x="0" y="2722180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8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272793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473335" y="1181100"/>
            <a:ext cx="13341331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200"/>
              </a:lnSpc>
              <a:spcBef>
                <a:spcPct val="0"/>
              </a:spcBef>
            </a:pPr>
            <a:r>
              <a:rPr lang="en-US" sz="9000">
                <a:solidFill>
                  <a:srgbClr val="1867BE"/>
                </a:solidFill>
                <a:latin typeface="Cranberry"/>
              </a:rPr>
              <a:t>PCB LAYOUT</a:t>
            </a:r>
          </a:p>
        </p:txBody>
      </p:sp>
      <p:sp>
        <p:nvSpPr>
          <p:cNvPr id="5" name="Freeform 5"/>
          <p:cNvSpPr/>
          <p:nvPr/>
        </p:nvSpPr>
        <p:spPr>
          <a:xfrm>
            <a:off x="329034" y="877643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13272793" y="57484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1" y="0"/>
                </a:lnTo>
                <a:lnTo>
                  <a:pt x="4754711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 flipV="1">
            <a:off x="14734192" y="6753278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80"/>
                </a:moveTo>
                <a:lnTo>
                  <a:pt x="0" y="2722180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8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>
            <a:off x="2192718" y="3066231"/>
            <a:ext cx="7577010" cy="4784703"/>
          </a:xfrm>
          <a:custGeom>
            <a:avLst/>
            <a:gdLst/>
            <a:ahLst/>
            <a:cxnLst/>
            <a:rect l="l" t="t" r="r" b="b"/>
            <a:pathLst>
              <a:path w="7577010" h="4784703">
                <a:moveTo>
                  <a:pt x="0" y="0"/>
                </a:moveTo>
                <a:lnTo>
                  <a:pt x="7577010" y="0"/>
                </a:lnTo>
                <a:lnTo>
                  <a:pt x="7577010" y="4784703"/>
                </a:lnTo>
                <a:lnTo>
                  <a:pt x="0" y="4784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6018" t="-6256" r="-9302" b="-6113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175352" y="3141005"/>
            <a:ext cx="5639313" cy="4709929"/>
          </a:xfrm>
          <a:custGeom>
            <a:avLst/>
            <a:gdLst/>
            <a:ahLst/>
            <a:cxnLst/>
            <a:rect l="l" t="t" r="r" b="b"/>
            <a:pathLst>
              <a:path w="5639313" h="4709929">
                <a:moveTo>
                  <a:pt x="0" y="0"/>
                </a:moveTo>
                <a:lnTo>
                  <a:pt x="5639313" y="0"/>
                </a:lnTo>
                <a:lnTo>
                  <a:pt x="5639313" y="4709929"/>
                </a:lnTo>
                <a:lnTo>
                  <a:pt x="0" y="470992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r="-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204255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473335" y="1181100"/>
            <a:ext cx="13341331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200"/>
              </a:lnSpc>
              <a:spcBef>
                <a:spcPct val="0"/>
              </a:spcBef>
            </a:pPr>
            <a:r>
              <a:rPr lang="en-US" sz="9000">
                <a:solidFill>
                  <a:srgbClr val="1867BE"/>
                </a:solidFill>
                <a:latin typeface="Cranberry"/>
              </a:rPr>
              <a:t>FINISHING</a:t>
            </a:r>
          </a:p>
        </p:txBody>
      </p:sp>
      <p:sp>
        <p:nvSpPr>
          <p:cNvPr id="6" name="Freeform 6"/>
          <p:cNvSpPr/>
          <p:nvPr/>
        </p:nvSpPr>
        <p:spPr>
          <a:xfrm>
            <a:off x="-732486" y="878405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14265776" y="59523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 flipV="1">
            <a:off x="14734192" y="6753278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80"/>
                </a:moveTo>
                <a:lnTo>
                  <a:pt x="0" y="2722180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8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Freeform 10"/>
          <p:cNvSpPr/>
          <p:nvPr/>
        </p:nvSpPr>
        <p:spPr>
          <a:xfrm>
            <a:off x="4022224" y="2790670"/>
            <a:ext cx="9530684" cy="6242179"/>
          </a:xfrm>
          <a:custGeom>
            <a:avLst/>
            <a:gdLst/>
            <a:ahLst/>
            <a:cxnLst/>
            <a:rect l="l" t="t" r="r" b="b"/>
            <a:pathLst>
              <a:path w="9530684" h="6242179">
                <a:moveTo>
                  <a:pt x="0" y="0"/>
                </a:moveTo>
                <a:lnTo>
                  <a:pt x="9530684" y="0"/>
                </a:lnTo>
                <a:lnTo>
                  <a:pt x="9530684" y="6242179"/>
                </a:lnTo>
                <a:lnTo>
                  <a:pt x="0" y="624217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35452" b="-17229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204255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941751" y="1191965"/>
            <a:ext cx="11792441" cy="1069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6364"/>
              </a:lnSpc>
              <a:spcBef>
                <a:spcPct val="0"/>
              </a:spcBef>
            </a:pPr>
            <a:r>
              <a:rPr lang="en-US" sz="7955">
                <a:solidFill>
                  <a:srgbClr val="1867BE"/>
                </a:solidFill>
                <a:latin typeface="Cranberry"/>
              </a:rPr>
              <a:t>VIDEO FOR ILLUSTRATION</a:t>
            </a:r>
          </a:p>
        </p:txBody>
      </p:sp>
      <p:sp>
        <p:nvSpPr>
          <p:cNvPr id="5" name="Freeform 5"/>
          <p:cNvSpPr/>
          <p:nvPr/>
        </p:nvSpPr>
        <p:spPr>
          <a:xfrm>
            <a:off x="344274" y="9021598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12877800" y="114300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 flipV="1">
            <a:off x="14734192" y="6753278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80"/>
                </a:moveTo>
                <a:lnTo>
                  <a:pt x="0" y="2722180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8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pic>
        <p:nvPicPr>
          <p:cNvPr id="9" name="WhatsApp Video 2024-04-16 at 8.25.23 PM">
            <a:hlinkClick r:id="" action="ppaction://media"/>
            <a:extLst>
              <a:ext uri="{FF2B5EF4-FFF2-40B4-BE49-F238E27FC236}">
                <a16:creationId xmlns:a16="http://schemas.microsoft.com/office/drawing/2014/main" id="{F4F63A20-5F5F-41D0-B76C-41D4F96EDC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048000" y="2295951"/>
            <a:ext cx="11242060" cy="63364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19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2384" y="2890599"/>
            <a:ext cx="11110464" cy="58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97"/>
              </a:lnSpc>
            </a:pPr>
            <a:r>
              <a:rPr lang="en-US" sz="3783" dirty="0">
                <a:solidFill>
                  <a:srgbClr val="000000"/>
                </a:solidFill>
                <a:latin typeface="Glacial Indifference"/>
              </a:rPr>
              <a:t>We all face challenges and hardships so having friends can help overcome any challenges and that’s what happened in creating the </a:t>
            </a:r>
            <a:r>
              <a:rPr lang="en-US" sz="3783" dirty="0" err="1">
                <a:solidFill>
                  <a:srgbClr val="000000"/>
                </a:solidFill>
                <a:latin typeface="Glacial Indifference"/>
              </a:rPr>
              <a:t>pcb</a:t>
            </a:r>
            <a:endParaRPr lang="en-US" sz="3783" dirty="0">
              <a:solidFill>
                <a:srgbClr val="000000"/>
              </a:solidFill>
              <a:latin typeface="Glacial Indifference"/>
            </a:endParaRPr>
          </a:p>
          <a:p>
            <a:pPr algn="ctr">
              <a:lnSpc>
                <a:spcPts val="5297"/>
              </a:lnSpc>
            </a:pPr>
            <a:r>
              <a:rPr lang="en-US" sz="3783" dirty="0">
                <a:solidFill>
                  <a:srgbClr val="000000"/>
                </a:solidFill>
                <a:latin typeface="Glacial Indifference"/>
              </a:rPr>
              <a:t>We along with other teams (group 3,4 &amp; 13) have gathered and shared our resources efforts and knowledge to finish each one of our </a:t>
            </a:r>
            <a:r>
              <a:rPr lang="en-US" sz="3783" dirty="0" err="1">
                <a:solidFill>
                  <a:srgbClr val="000000"/>
                </a:solidFill>
                <a:latin typeface="Glacial Indifference"/>
              </a:rPr>
              <a:t>pcbs</a:t>
            </a:r>
            <a:r>
              <a:rPr lang="en-US" sz="3783" dirty="0">
                <a:solidFill>
                  <a:srgbClr val="000000"/>
                </a:solidFill>
                <a:latin typeface="Glacial Indifference"/>
              </a:rPr>
              <a:t> with the least possible damage.</a:t>
            </a:r>
          </a:p>
          <a:p>
            <a:pPr algn="ctr">
              <a:lnSpc>
                <a:spcPts val="3529"/>
              </a:lnSpc>
            </a:pPr>
            <a:endParaRPr lang="en-US" sz="3783" dirty="0">
              <a:solidFill>
                <a:srgbClr val="000000"/>
              </a:solidFill>
              <a:latin typeface="Glacial Indifference"/>
            </a:endParaRPr>
          </a:p>
          <a:p>
            <a:pPr algn="ctr">
              <a:lnSpc>
                <a:spcPts val="3529"/>
              </a:lnSpc>
              <a:spcBef>
                <a:spcPct val="0"/>
              </a:spcBef>
            </a:pPr>
            <a:endParaRPr lang="en-US" sz="3783" dirty="0">
              <a:solidFill>
                <a:srgbClr val="000000"/>
              </a:solidFill>
              <a:latin typeface="Glacial Indifference"/>
            </a:endParaRPr>
          </a:p>
          <a:p>
            <a:pPr algn="ctr">
              <a:lnSpc>
                <a:spcPts val="1880"/>
              </a:lnSpc>
              <a:spcBef>
                <a:spcPct val="0"/>
              </a:spcBef>
            </a:pPr>
            <a:endParaRPr lang="en-US" sz="3783" dirty="0">
              <a:solidFill>
                <a:srgbClr val="000000"/>
              </a:solidFill>
              <a:latin typeface="Glacial Indifference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0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800000">
            <a:off x="13204255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29034" y="57484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1" y="0"/>
                </a:lnTo>
                <a:lnTo>
                  <a:pt x="4754711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12931294" y="9025595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1" y="0"/>
                </a:lnTo>
                <a:lnTo>
                  <a:pt x="4754711" y="907717"/>
                </a:lnTo>
                <a:lnTo>
                  <a:pt x="0" y="9077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13204255" y="1482559"/>
            <a:ext cx="4773871" cy="6249892"/>
          </a:xfrm>
          <a:custGeom>
            <a:avLst/>
            <a:gdLst/>
            <a:ahLst/>
            <a:cxnLst/>
            <a:rect l="l" t="t" r="r" b="b"/>
            <a:pathLst>
              <a:path w="4773871" h="6249892">
                <a:moveTo>
                  <a:pt x="0" y="0"/>
                </a:moveTo>
                <a:lnTo>
                  <a:pt x="4773871" y="0"/>
                </a:lnTo>
                <a:lnTo>
                  <a:pt x="4773871" y="6249891"/>
                </a:lnTo>
                <a:lnTo>
                  <a:pt x="0" y="62498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831270" y="1339684"/>
            <a:ext cx="10112693" cy="135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73"/>
              </a:lnSpc>
            </a:pPr>
            <a:endParaRPr lang="en-US" sz="7552" dirty="0">
              <a:solidFill>
                <a:srgbClr val="1867BE"/>
              </a:solidFill>
              <a:latin typeface="Droid Arabic Naskh Bold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133599" y="2019357"/>
            <a:ext cx="66714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  <a:latin typeface="Arial Black" panose="020B0A04020102020204" pitchFamily="34" charset="0"/>
              </a:rPr>
              <a:t>The ultimate alliance</a:t>
            </a:r>
            <a:endParaRPr lang="en-US" sz="36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r="-55"/>
            </a:stretch>
          </a:blipFill>
        </p:spPr>
      </p:sp>
      <p:grpSp>
        <p:nvGrpSpPr>
          <p:cNvPr id="3" name="Group 3"/>
          <p:cNvGrpSpPr/>
          <p:nvPr/>
        </p:nvGrpSpPr>
        <p:grpSpPr>
          <a:xfrm rot="737582">
            <a:off x="-5424441" y="3796775"/>
            <a:ext cx="10375916" cy="8635185"/>
            <a:chOff x="0" y="0"/>
            <a:chExt cx="2732752" cy="227428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732752" cy="2274288"/>
            </a:xfrm>
            <a:custGeom>
              <a:avLst/>
              <a:gdLst/>
              <a:ahLst/>
              <a:cxnLst/>
              <a:rect l="l" t="t" r="r" b="b"/>
              <a:pathLst>
                <a:path w="2732752" h="2274288">
                  <a:moveTo>
                    <a:pt x="0" y="0"/>
                  </a:moveTo>
                  <a:lnTo>
                    <a:pt x="2732752" y="0"/>
                  </a:lnTo>
                  <a:lnTo>
                    <a:pt x="2732752" y="2274288"/>
                  </a:lnTo>
                  <a:lnTo>
                    <a:pt x="0" y="2274288"/>
                  </a:lnTo>
                  <a:close/>
                </a:path>
              </a:pathLst>
            </a:custGeom>
            <a:solidFill>
              <a:srgbClr val="AED4D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732752" cy="2312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1202047">
            <a:off x="12163630" y="-3610760"/>
            <a:ext cx="8070263" cy="9261909"/>
            <a:chOff x="0" y="0"/>
            <a:chExt cx="2125501" cy="243935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25501" cy="2439351"/>
            </a:xfrm>
            <a:custGeom>
              <a:avLst/>
              <a:gdLst/>
              <a:ahLst/>
              <a:cxnLst/>
              <a:rect l="l" t="t" r="r" b="b"/>
              <a:pathLst>
                <a:path w="2125501" h="2439351">
                  <a:moveTo>
                    <a:pt x="0" y="0"/>
                  </a:moveTo>
                  <a:lnTo>
                    <a:pt x="2125501" y="0"/>
                  </a:lnTo>
                  <a:lnTo>
                    <a:pt x="2125501" y="2439351"/>
                  </a:lnTo>
                  <a:lnTo>
                    <a:pt x="0" y="2439351"/>
                  </a:lnTo>
                  <a:close/>
                </a:path>
              </a:pathLst>
            </a:custGeom>
            <a:solidFill>
              <a:srgbClr val="C8B3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125501" cy="2477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3204255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-732486" y="878405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533609" y="3533722"/>
            <a:ext cx="14109522" cy="228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000"/>
              </a:lnSpc>
            </a:pPr>
            <a:r>
              <a:rPr lang="en-US" sz="15000" dirty="0">
                <a:solidFill>
                  <a:srgbClr val="1867BE"/>
                </a:solidFill>
                <a:latin typeface="Cranberry"/>
              </a:rPr>
              <a:t>THANK YOU</a:t>
            </a:r>
          </a:p>
        </p:txBody>
      </p:sp>
      <p:sp>
        <p:nvSpPr>
          <p:cNvPr id="13" name="Freeform 13"/>
          <p:cNvSpPr/>
          <p:nvPr/>
        </p:nvSpPr>
        <p:spPr>
          <a:xfrm>
            <a:off x="14265776" y="59523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2931082" y="3533722"/>
            <a:ext cx="1245452" cy="1159346"/>
          </a:xfrm>
          <a:custGeom>
            <a:avLst/>
            <a:gdLst/>
            <a:ahLst/>
            <a:cxnLst/>
            <a:rect l="l" t="t" r="r" b="b"/>
            <a:pathLst>
              <a:path w="1245452" h="1159346">
                <a:moveTo>
                  <a:pt x="0" y="0"/>
                </a:moveTo>
                <a:lnTo>
                  <a:pt x="1245452" y="0"/>
                </a:lnTo>
                <a:lnTo>
                  <a:pt x="1245452" y="1159346"/>
                </a:lnTo>
                <a:lnTo>
                  <a:pt x="0" y="11593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4111466" y="5593932"/>
            <a:ext cx="1245452" cy="1159346"/>
          </a:xfrm>
          <a:custGeom>
            <a:avLst/>
            <a:gdLst/>
            <a:ahLst/>
            <a:cxnLst/>
            <a:rect l="l" t="t" r="r" b="b"/>
            <a:pathLst>
              <a:path w="1245452" h="1159346">
                <a:moveTo>
                  <a:pt x="0" y="0"/>
                </a:moveTo>
                <a:lnTo>
                  <a:pt x="1245452" y="0"/>
                </a:lnTo>
                <a:lnTo>
                  <a:pt x="1245452" y="1159346"/>
                </a:lnTo>
                <a:lnTo>
                  <a:pt x="0" y="11593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flipH="1" flipV="1">
            <a:off x="14734192" y="6753278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80"/>
                </a:moveTo>
                <a:lnTo>
                  <a:pt x="0" y="2722180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8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404797" y="6343702"/>
            <a:ext cx="13341331" cy="409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00"/>
              </a:lnSpc>
            </a:pPr>
            <a:r>
              <a:rPr lang="en-US" sz="3000" spc="90" dirty="0">
                <a:solidFill>
                  <a:srgbClr val="000000"/>
                </a:solidFill>
                <a:latin typeface="Hero Bold"/>
              </a:rPr>
              <a:t>Presented by : group 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r="-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204255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5979" y="8972536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TextBox 6"/>
          <p:cNvSpPr txBox="1"/>
          <p:nvPr/>
        </p:nvSpPr>
        <p:spPr>
          <a:xfrm>
            <a:off x="2473335" y="1181100"/>
            <a:ext cx="13341331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200"/>
              </a:lnSpc>
              <a:spcBef>
                <a:spcPct val="0"/>
              </a:spcBef>
            </a:pPr>
            <a:r>
              <a:rPr lang="en-US" sz="9000">
                <a:solidFill>
                  <a:srgbClr val="1867BE"/>
                </a:solidFill>
                <a:latin typeface="Cranberry"/>
              </a:rPr>
              <a:t> </a:t>
            </a:r>
            <a:r>
              <a:rPr lang="en-US" sz="9000" u="none" strike="noStrike">
                <a:solidFill>
                  <a:srgbClr val="1867BE"/>
                </a:solidFill>
                <a:latin typeface="Cranberry"/>
              </a:rPr>
              <a:t>our team </a:t>
            </a:r>
          </a:p>
        </p:txBody>
      </p:sp>
      <p:sp>
        <p:nvSpPr>
          <p:cNvPr id="7" name="Freeform 7"/>
          <p:cNvSpPr/>
          <p:nvPr/>
        </p:nvSpPr>
        <p:spPr>
          <a:xfrm>
            <a:off x="12599236" y="72724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 flipV="1">
            <a:off x="15342857" y="7611447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79"/>
                </a:moveTo>
                <a:lnTo>
                  <a:pt x="0" y="2722179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7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4390438" y="3297440"/>
            <a:ext cx="3192228" cy="3179758"/>
            <a:chOff x="0" y="0"/>
            <a:chExt cx="6502400" cy="6477000"/>
          </a:xfrm>
        </p:grpSpPr>
        <p:sp>
          <p:nvSpPr>
            <p:cNvPr id="11" name="Freeform 11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9"/>
              <a:stretch>
                <a:fillRect l="-13208" r="-13208"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867BE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361580" y="3297440"/>
            <a:ext cx="3192228" cy="3179758"/>
            <a:chOff x="0" y="0"/>
            <a:chExt cx="6502400" cy="6477000"/>
          </a:xfrm>
        </p:grpSpPr>
        <p:sp>
          <p:nvSpPr>
            <p:cNvPr id="14" name="Freeform 14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9"/>
              <a:stretch>
                <a:fillRect l="-13208" r="-13208"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867BE"/>
            </a:solid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9144000" y="3297440"/>
            <a:ext cx="3192228" cy="3179758"/>
            <a:chOff x="0" y="0"/>
            <a:chExt cx="6502400" cy="6477000"/>
          </a:xfrm>
        </p:grpSpPr>
        <p:sp>
          <p:nvSpPr>
            <p:cNvPr id="17" name="Freeform 17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9"/>
              <a:stretch>
                <a:fillRect l="-13208" r="-13208"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867BE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8494339" y="7165676"/>
            <a:ext cx="3841889" cy="445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00"/>
              </a:lnSpc>
              <a:spcBef>
                <a:spcPct val="0"/>
              </a:spcBef>
            </a:pPr>
            <a:r>
              <a:rPr lang="en-US" sz="3300" spc="99" dirty="0" err="1">
                <a:solidFill>
                  <a:srgbClr val="000000"/>
                </a:solidFill>
                <a:latin typeface="Hero Bold"/>
              </a:rPr>
              <a:t>Rahma</a:t>
            </a:r>
            <a:r>
              <a:rPr lang="en-US" sz="3300" spc="99" dirty="0">
                <a:solidFill>
                  <a:srgbClr val="000000"/>
                </a:solidFill>
                <a:latin typeface="Hero Bold"/>
              </a:rPr>
              <a:t> </a:t>
            </a:r>
            <a:r>
              <a:rPr lang="en-US" sz="3300" spc="99" dirty="0" err="1">
                <a:solidFill>
                  <a:srgbClr val="000000"/>
                </a:solidFill>
                <a:latin typeface="Hero Bold"/>
              </a:rPr>
              <a:t>Mostafa</a:t>
            </a:r>
            <a:endParaRPr lang="en-US" sz="3300" spc="99" dirty="0">
              <a:solidFill>
                <a:srgbClr val="000000"/>
              </a:solidFill>
              <a:latin typeface="Hero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95679" y="7064943"/>
            <a:ext cx="3157121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300"/>
              </a:lnSpc>
              <a:spcBef>
                <a:spcPct val="0"/>
              </a:spcBef>
            </a:pPr>
            <a:r>
              <a:rPr lang="en-US" sz="3300" spc="99" dirty="0">
                <a:solidFill>
                  <a:srgbClr val="000000"/>
                </a:solidFill>
                <a:latin typeface="Hero Bold"/>
              </a:rPr>
              <a:t>said </a:t>
            </a:r>
            <a:r>
              <a:rPr lang="en-US" sz="3300" spc="99" dirty="0" err="1">
                <a:solidFill>
                  <a:srgbClr val="000000"/>
                </a:solidFill>
                <a:latin typeface="Hero Bold"/>
              </a:rPr>
              <a:t>khalid</a:t>
            </a:r>
            <a:endParaRPr lang="en-US" sz="3300" spc="99" dirty="0">
              <a:solidFill>
                <a:srgbClr val="000000"/>
              </a:solidFill>
              <a:latin typeface="Hero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580841" y="7165676"/>
            <a:ext cx="3678459" cy="445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00"/>
              </a:lnSpc>
              <a:spcBef>
                <a:spcPct val="0"/>
              </a:spcBef>
            </a:pPr>
            <a:r>
              <a:rPr lang="en-US" sz="3300" spc="99" dirty="0" err="1">
                <a:solidFill>
                  <a:srgbClr val="000000"/>
                </a:solidFill>
                <a:latin typeface="Hero Bold"/>
              </a:rPr>
              <a:t>Eman</a:t>
            </a:r>
            <a:r>
              <a:rPr lang="en-US" sz="3300" spc="99" dirty="0">
                <a:solidFill>
                  <a:srgbClr val="000000"/>
                </a:solidFill>
                <a:latin typeface="Hero Bold"/>
              </a:rPr>
              <a:t> Mohamed</a:t>
            </a:r>
          </a:p>
        </p:txBody>
      </p: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13898328" y="3297440"/>
            <a:ext cx="3192228" cy="3179758"/>
            <a:chOff x="0" y="0"/>
            <a:chExt cx="6502400" cy="6477000"/>
          </a:xfrm>
        </p:grpSpPr>
        <p:sp>
          <p:nvSpPr>
            <p:cNvPr id="23" name="Freeform 23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9"/>
              <a:stretch>
                <a:fillRect l="-13208" r="-13208"/>
              </a:stretch>
            </a:blipFill>
          </p:spPr>
        </p:sp>
        <p:sp>
          <p:nvSpPr>
            <p:cNvPr id="24" name="Freeform 24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867BE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4390438" y="7084091"/>
            <a:ext cx="3358991" cy="426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111"/>
              </a:lnSpc>
              <a:spcBef>
                <a:spcPct val="0"/>
              </a:spcBef>
            </a:pPr>
            <a:r>
              <a:rPr lang="en-US" sz="3111" spc="93" dirty="0" err="1">
                <a:solidFill>
                  <a:srgbClr val="000000"/>
                </a:solidFill>
                <a:latin typeface="Hero Bold"/>
              </a:rPr>
              <a:t>Gehad</a:t>
            </a:r>
            <a:r>
              <a:rPr lang="en-US" sz="3111" spc="93" dirty="0">
                <a:solidFill>
                  <a:srgbClr val="000000"/>
                </a:solidFill>
                <a:latin typeface="Hero Bold"/>
              </a:rPr>
              <a:t> </a:t>
            </a:r>
            <a:r>
              <a:rPr lang="en-US" sz="3111" spc="93" dirty="0" err="1">
                <a:solidFill>
                  <a:srgbClr val="000000"/>
                </a:solidFill>
                <a:latin typeface="Hero Bold"/>
              </a:rPr>
              <a:t>Amr</a:t>
            </a:r>
            <a:endParaRPr lang="en-US" sz="3111" spc="93" dirty="0">
              <a:solidFill>
                <a:srgbClr val="000000"/>
              </a:solidFill>
              <a:latin typeface="Hero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480" y="-59755"/>
            <a:ext cx="183642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r="-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204255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28931" y="8877300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TextBox 6"/>
          <p:cNvSpPr txBox="1"/>
          <p:nvPr/>
        </p:nvSpPr>
        <p:spPr>
          <a:xfrm>
            <a:off x="2473335" y="1181100"/>
            <a:ext cx="13341331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200"/>
              </a:lnSpc>
              <a:spcBef>
                <a:spcPct val="0"/>
              </a:spcBef>
            </a:pPr>
            <a:r>
              <a:rPr lang="en-US" sz="9000" u="none" strike="noStrike">
                <a:solidFill>
                  <a:srgbClr val="1867BE"/>
                </a:solidFill>
                <a:latin typeface="Cranberry"/>
              </a:rPr>
              <a:t> TOPICS </a:t>
            </a:r>
          </a:p>
        </p:txBody>
      </p:sp>
      <p:sp>
        <p:nvSpPr>
          <p:cNvPr id="7" name="Freeform 7"/>
          <p:cNvSpPr/>
          <p:nvPr/>
        </p:nvSpPr>
        <p:spPr>
          <a:xfrm>
            <a:off x="11888420" y="266700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 flipH="1" flipV="1">
            <a:off x="14734192" y="6753278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80"/>
                </a:moveTo>
                <a:lnTo>
                  <a:pt x="0" y="2722180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8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Freeform 10"/>
          <p:cNvSpPr/>
          <p:nvPr/>
        </p:nvSpPr>
        <p:spPr>
          <a:xfrm>
            <a:off x="2199440" y="3445989"/>
            <a:ext cx="6387625" cy="1753693"/>
          </a:xfrm>
          <a:custGeom>
            <a:avLst/>
            <a:gdLst/>
            <a:ahLst/>
            <a:cxnLst/>
            <a:rect l="l" t="t" r="r" b="b"/>
            <a:pathLst>
              <a:path w="6387625" h="1753693">
                <a:moveTo>
                  <a:pt x="0" y="0"/>
                </a:moveTo>
                <a:lnTo>
                  <a:pt x="6387625" y="0"/>
                </a:lnTo>
                <a:lnTo>
                  <a:pt x="6387625" y="1753693"/>
                </a:lnTo>
                <a:lnTo>
                  <a:pt x="0" y="175369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644869" y="2723146"/>
            <a:ext cx="1683883" cy="1599689"/>
          </a:xfrm>
          <a:custGeom>
            <a:avLst/>
            <a:gdLst/>
            <a:ahLst/>
            <a:cxnLst/>
            <a:rect l="l" t="t" r="r" b="b"/>
            <a:pathLst>
              <a:path w="1683883" h="1599689">
                <a:moveTo>
                  <a:pt x="0" y="0"/>
                </a:moveTo>
                <a:lnTo>
                  <a:pt x="1683883" y="0"/>
                </a:lnTo>
                <a:lnTo>
                  <a:pt x="1683883" y="1599689"/>
                </a:lnTo>
                <a:lnTo>
                  <a:pt x="0" y="159968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644869" y="3238828"/>
            <a:ext cx="1661418" cy="682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4000"/>
              </a:lnSpc>
              <a:spcBef>
                <a:spcPct val="0"/>
              </a:spcBef>
            </a:pPr>
            <a:r>
              <a:rPr lang="en-US" sz="5000" u="none" strike="noStrike" dirty="0">
                <a:solidFill>
                  <a:srgbClr val="FFFFFF"/>
                </a:solidFill>
                <a:latin typeface="Cranberry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136609" y="4030735"/>
            <a:ext cx="545045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000"/>
              </a:lnSpc>
              <a:spcBef>
                <a:spcPct val="0"/>
              </a:spcBef>
            </a:pPr>
            <a:r>
              <a:rPr lang="en-US" sz="5000" spc="150" dirty="0">
                <a:solidFill>
                  <a:srgbClr val="000000"/>
                </a:solidFill>
                <a:latin typeface="Hero Bold"/>
              </a:rPr>
              <a:t>introduction </a:t>
            </a:r>
          </a:p>
        </p:txBody>
      </p:sp>
      <p:sp>
        <p:nvSpPr>
          <p:cNvPr id="14" name="Freeform 14"/>
          <p:cNvSpPr/>
          <p:nvPr/>
        </p:nvSpPr>
        <p:spPr>
          <a:xfrm>
            <a:off x="3978550" y="6295731"/>
            <a:ext cx="6387625" cy="1753693"/>
          </a:xfrm>
          <a:custGeom>
            <a:avLst/>
            <a:gdLst/>
            <a:ahLst/>
            <a:cxnLst/>
            <a:rect l="l" t="t" r="r" b="b"/>
            <a:pathLst>
              <a:path w="6387625" h="1753693">
                <a:moveTo>
                  <a:pt x="0" y="0"/>
                </a:moveTo>
                <a:lnTo>
                  <a:pt x="6387625" y="0"/>
                </a:lnTo>
                <a:lnTo>
                  <a:pt x="6387625" y="1753693"/>
                </a:lnTo>
                <a:lnTo>
                  <a:pt x="0" y="175369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3136609" y="5637832"/>
            <a:ext cx="1683883" cy="1599689"/>
          </a:xfrm>
          <a:custGeom>
            <a:avLst/>
            <a:gdLst/>
            <a:ahLst/>
            <a:cxnLst/>
            <a:rect l="l" t="t" r="r" b="b"/>
            <a:pathLst>
              <a:path w="1683883" h="1599689">
                <a:moveTo>
                  <a:pt x="0" y="0"/>
                </a:moveTo>
                <a:lnTo>
                  <a:pt x="1683883" y="0"/>
                </a:lnTo>
                <a:lnTo>
                  <a:pt x="1683883" y="1599689"/>
                </a:lnTo>
                <a:lnTo>
                  <a:pt x="0" y="159968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6" name="TextBox 16"/>
          <p:cNvSpPr txBox="1"/>
          <p:nvPr/>
        </p:nvSpPr>
        <p:spPr>
          <a:xfrm>
            <a:off x="3136609" y="6153514"/>
            <a:ext cx="1661418" cy="682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4000"/>
              </a:lnSpc>
              <a:spcBef>
                <a:spcPct val="0"/>
              </a:spcBef>
            </a:pPr>
            <a:r>
              <a:rPr lang="en-US" sz="5000" dirty="0">
                <a:solidFill>
                  <a:srgbClr val="FFFFFF"/>
                </a:solidFill>
                <a:latin typeface="Cranberry"/>
              </a:rPr>
              <a:t>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915719" y="6599875"/>
            <a:ext cx="5450456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000"/>
              </a:lnSpc>
              <a:spcBef>
                <a:spcPct val="0"/>
              </a:spcBef>
            </a:pPr>
            <a:r>
              <a:rPr lang="en-US" sz="5000" spc="150" dirty="0">
                <a:solidFill>
                  <a:srgbClr val="000000"/>
                </a:solidFill>
                <a:latin typeface="Hero Bold"/>
              </a:rPr>
              <a:t>video  for illustration</a:t>
            </a:r>
          </a:p>
        </p:txBody>
      </p:sp>
      <p:sp>
        <p:nvSpPr>
          <p:cNvPr id="18" name="Freeform 18"/>
          <p:cNvSpPr/>
          <p:nvPr/>
        </p:nvSpPr>
        <p:spPr>
          <a:xfrm>
            <a:off x="10255506" y="4684257"/>
            <a:ext cx="6387625" cy="1753693"/>
          </a:xfrm>
          <a:custGeom>
            <a:avLst/>
            <a:gdLst/>
            <a:ahLst/>
            <a:cxnLst/>
            <a:rect l="l" t="t" r="r" b="b"/>
            <a:pathLst>
              <a:path w="6387625" h="1753693">
                <a:moveTo>
                  <a:pt x="0" y="0"/>
                </a:moveTo>
                <a:lnTo>
                  <a:pt x="6387625" y="0"/>
                </a:lnTo>
                <a:lnTo>
                  <a:pt x="6387625" y="1753693"/>
                </a:lnTo>
                <a:lnTo>
                  <a:pt x="0" y="175369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9700935" y="3961414"/>
            <a:ext cx="1683883" cy="1599689"/>
          </a:xfrm>
          <a:custGeom>
            <a:avLst/>
            <a:gdLst/>
            <a:ahLst/>
            <a:cxnLst/>
            <a:rect l="l" t="t" r="r" b="b"/>
            <a:pathLst>
              <a:path w="1683883" h="1599689">
                <a:moveTo>
                  <a:pt x="0" y="0"/>
                </a:moveTo>
                <a:lnTo>
                  <a:pt x="1683884" y="0"/>
                </a:lnTo>
                <a:lnTo>
                  <a:pt x="1683884" y="1599689"/>
                </a:lnTo>
                <a:lnTo>
                  <a:pt x="0" y="159968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20" name="TextBox 20"/>
          <p:cNvSpPr txBox="1"/>
          <p:nvPr/>
        </p:nvSpPr>
        <p:spPr>
          <a:xfrm>
            <a:off x="9700935" y="4477096"/>
            <a:ext cx="1661418" cy="682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4000"/>
              </a:lnSpc>
              <a:spcBef>
                <a:spcPct val="0"/>
              </a:spcBef>
            </a:pPr>
            <a:r>
              <a:rPr lang="en-US" sz="5000" dirty="0">
                <a:solidFill>
                  <a:srgbClr val="FFFFFF"/>
                </a:solidFill>
                <a:latin typeface="Cranberry"/>
              </a:rPr>
              <a:t>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192675" y="4866034"/>
            <a:ext cx="5106747" cy="1211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684"/>
              </a:lnSpc>
              <a:spcBef>
                <a:spcPct val="0"/>
              </a:spcBef>
            </a:pPr>
            <a:r>
              <a:rPr lang="en-US" sz="4684" spc="140" dirty="0">
                <a:solidFill>
                  <a:srgbClr val="000000"/>
                </a:solidFill>
                <a:latin typeface="Hero Bold"/>
              </a:rPr>
              <a:t>stages of implementation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r="-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204255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473335" y="1181100"/>
            <a:ext cx="13341331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200"/>
              </a:lnSpc>
              <a:spcBef>
                <a:spcPct val="0"/>
              </a:spcBef>
            </a:pPr>
            <a:r>
              <a:rPr lang="en-US" sz="9000">
                <a:solidFill>
                  <a:srgbClr val="1867BE"/>
                </a:solidFill>
                <a:latin typeface="Cranberry"/>
              </a:rPr>
              <a:t>INTRODUCTION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445864" y="2229884"/>
            <a:ext cx="14842926" cy="6554167"/>
            <a:chOff x="0" y="0"/>
            <a:chExt cx="3909248" cy="17262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909248" cy="1726200"/>
            </a:xfrm>
            <a:custGeom>
              <a:avLst/>
              <a:gdLst/>
              <a:ahLst/>
              <a:cxnLst/>
              <a:rect l="l" t="t" r="r" b="b"/>
              <a:pathLst>
                <a:path w="3909248" h="1726200">
                  <a:moveTo>
                    <a:pt x="26601" y="0"/>
                  </a:moveTo>
                  <a:lnTo>
                    <a:pt x="3882647" y="0"/>
                  </a:lnTo>
                  <a:cubicBezTo>
                    <a:pt x="3889702" y="0"/>
                    <a:pt x="3896468" y="2803"/>
                    <a:pt x="3901457" y="7791"/>
                  </a:cubicBezTo>
                  <a:cubicBezTo>
                    <a:pt x="3906446" y="12780"/>
                    <a:pt x="3909248" y="19546"/>
                    <a:pt x="3909248" y="26601"/>
                  </a:cubicBezTo>
                  <a:lnTo>
                    <a:pt x="3909248" y="1699599"/>
                  </a:lnTo>
                  <a:cubicBezTo>
                    <a:pt x="3909248" y="1714291"/>
                    <a:pt x="3897338" y="1726200"/>
                    <a:pt x="3882647" y="1726200"/>
                  </a:cubicBezTo>
                  <a:lnTo>
                    <a:pt x="26601" y="1726200"/>
                  </a:lnTo>
                  <a:cubicBezTo>
                    <a:pt x="11910" y="1726200"/>
                    <a:pt x="0" y="1714291"/>
                    <a:pt x="0" y="1699599"/>
                  </a:cubicBezTo>
                  <a:lnTo>
                    <a:pt x="0" y="26601"/>
                  </a:lnTo>
                  <a:cubicBezTo>
                    <a:pt x="0" y="11910"/>
                    <a:pt x="11910" y="0"/>
                    <a:pt x="26601" y="0"/>
                  </a:cubicBezTo>
                  <a:close/>
                </a:path>
              </a:pathLst>
            </a:custGeom>
            <a:solidFill>
              <a:srgbClr val="FCDC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909248" cy="1764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357671" y="9021598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Freeform 10"/>
          <p:cNvSpPr/>
          <p:nvPr/>
        </p:nvSpPr>
        <p:spPr>
          <a:xfrm>
            <a:off x="13533289" y="64857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1" name="Freeform 11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flipH="1" flipV="1">
            <a:off x="14734192" y="6753278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80"/>
                </a:moveTo>
                <a:lnTo>
                  <a:pt x="0" y="2722180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8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3" name="TextBox 13"/>
          <p:cNvSpPr txBox="1"/>
          <p:nvPr/>
        </p:nvSpPr>
        <p:spPr>
          <a:xfrm>
            <a:off x="1644869" y="3786505"/>
            <a:ext cx="14101259" cy="3465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1"/>
              </a:lnSpc>
              <a:spcBef>
                <a:spcPct val="0"/>
              </a:spcBef>
            </a:pPr>
            <a:r>
              <a:rPr lang="en-US" sz="2479" dirty="0">
                <a:solidFill>
                  <a:srgbClr val="1867BE"/>
                </a:solidFill>
                <a:latin typeface="Glacial Indifference"/>
              </a:rPr>
              <a:t>Every great journey starts with great milestone by me</a:t>
            </a:r>
          </a:p>
          <a:p>
            <a:pPr algn="ctr">
              <a:lnSpc>
                <a:spcPts val="3471"/>
              </a:lnSpc>
              <a:spcBef>
                <a:spcPct val="0"/>
              </a:spcBef>
            </a:pPr>
            <a:r>
              <a:rPr lang="en-US" sz="2479" dirty="0">
                <a:solidFill>
                  <a:srgbClr val="1867BE"/>
                </a:solidFill>
                <a:latin typeface="Glacial Indifference"/>
              </a:rPr>
              <a:t>We started our work by searching for what is the a stereo amplifier and a what suitable </a:t>
            </a:r>
            <a:r>
              <a:rPr lang="en-US" sz="2479" dirty="0" err="1">
                <a:solidFill>
                  <a:srgbClr val="1867BE"/>
                </a:solidFill>
                <a:latin typeface="Glacial Indifference"/>
              </a:rPr>
              <a:t>ics</a:t>
            </a:r>
            <a:r>
              <a:rPr lang="en-US" sz="2479" dirty="0">
                <a:solidFill>
                  <a:srgbClr val="1867BE"/>
                </a:solidFill>
                <a:latin typeface="Glacial Indifference"/>
              </a:rPr>
              <a:t> we can use. </a:t>
            </a:r>
          </a:p>
          <a:p>
            <a:pPr algn="ctr">
              <a:lnSpc>
                <a:spcPts val="3471"/>
              </a:lnSpc>
              <a:spcBef>
                <a:spcPct val="0"/>
              </a:spcBef>
            </a:pPr>
            <a:r>
              <a:rPr lang="en-US" sz="2479" dirty="0">
                <a:solidFill>
                  <a:srgbClr val="1867BE"/>
                </a:solidFill>
                <a:latin typeface="Glacial Indifference"/>
              </a:rPr>
              <a:t>The outcome was that we selected ( TDA2822 &amp; LM386) to further test </a:t>
            </a:r>
          </a:p>
          <a:p>
            <a:pPr algn="ctr">
              <a:lnSpc>
                <a:spcPts val="3471"/>
              </a:lnSpc>
              <a:spcBef>
                <a:spcPct val="0"/>
              </a:spcBef>
            </a:pPr>
            <a:r>
              <a:rPr lang="en-US" sz="2479" dirty="0">
                <a:solidFill>
                  <a:srgbClr val="1867BE"/>
                </a:solidFill>
                <a:latin typeface="Glacial Indifference"/>
              </a:rPr>
              <a:t>Starting with the TDA2822 and after some ideas we started creating the schematic for the circuit and we where faced with the first challenge: there is no simulation option for the </a:t>
            </a:r>
            <a:r>
              <a:rPr lang="en-US" sz="2479" dirty="0" err="1">
                <a:solidFill>
                  <a:srgbClr val="1867BE"/>
                </a:solidFill>
                <a:latin typeface="Glacial Indifference"/>
              </a:rPr>
              <a:t>ic</a:t>
            </a:r>
            <a:r>
              <a:rPr lang="en-US" sz="2479" dirty="0">
                <a:solidFill>
                  <a:srgbClr val="1867BE"/>
                </a:solidFill>
                <a:latin typeface="Glacial Indifference"/>
              </a:rPr>
              <a:t> in </a:t>
            </a:r>
            <a:r>
              <a:rPr lang="en-US" sz="2479" dirty="0" err="1">
                <a:solidFill>
                  <a:srgbClr val="1867BE"/>
                </a:solidFill>
                <a:latin typeface="Glacial Indifference"/>
              </a:rPr>
              <a:t>proteuos</a:t>
            </a:r>
            <a:r>
              <a:rPr lang="en-US" sz="2479" dirty="0">
                <a:solidFill>
                  <a:srgbClr val="1867BE"/>
                </a:solidFill>
                <a:latin typeface="Glacial Indifference"/>
              </a:rPr>
              <a:t> !!</a:t>
            </a:r>
          </a:p>
          <a:p>
            <a:pPr algn="ctr">
              <a:lnSpc>
                <a:spcPts val="3471"/>
              </a:lnSpc>
              <a:spcBef>
                <a:spcPct val="0"/>
              </a:spcBef>
            </a:pPr>
            <a:r>
              <a:rPr lang="en-US" sz="2479" dirty="0">
                <a:solidFill>
                  <a:srgbClr val="1867BE"/>
                </a:solidFill>
                <a:latin typeface="Glacial Indifference"/>
              </a:rPr>
              <a:t>After doing some digging and searching and even trying to find a spice model we couldn’t make it work.</a:t>
            </a:r>
          </a:p>
          <a:p>
            <a:pPr algn="ctr">
              <a:lnSpc>
                <a:spcPts val="3471"/>
              </a:lnSpc>
              <a:spcBef>
                <a:spcPct val="0"/>
              </a:spcBef>
            </a:pPr>
            <a:r>
              <a:rPr lang="en-US" sz="2479" dirty="0">
                <a:solidFill>
                  <a:srgbClr val="1867BE"/>
                </a:solidFill>
                <a:latin typeface="Glacial Indifference"/>
              </a:rPr>
              <a:t>And so we decided to trust our skills and rely on trial and error to get </a:t>
            </a:r>
          </a:p>
          <a:p>
            <a:pPr algn="ctr">
              <a:lnSpc>
                <a:spcPts val="3471"/>
              </a:lnSpc>
              <a:spcBef>
                <a:spcPct val="0"/>
              </a:spcBef>
            </a:pPr>
            <a:r>
              <a:rPr lang="en-US" sz="2479" dirty="0">
                <a:solidFill>
                  <a:srgbClr val="1867BE"/>
                </a:solidFill>
                <a:latin typeface="Glacial Indifference"/>
              </a:rPr>
              <a:t>Data like any hardcore Engineer.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r="-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55" y="-126668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204255" y="5212874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45778" y="8676095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1" y="0"/>
                </a:lnTo>
                <a:lnTo>
                  <a:pt x="4754711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TextBox 6"/>
          <p:cNvSpPr txBox="1"/>
          <p:nvPr/>
        </p:nvSpPr>
        <p:spPr>
          <a:xfrm>
            <a:off x="3555363" y="738106"/>
            <a:ext cx="11478438" cy="1823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6194"/>
              </a:lnSpc>
              <a:spcBef>
                <a:spcPct val="0"/>
              </a:spcBef>
            </a:pPr>
            <a:r>
              <a:rPr lang="en-US" sz="7743">
                <a:solidFill>
                  <a:srgbClr val="1867BE"/>
                </a:solidFill>
                <a:latin typeface="Cranberry"/>
              </a:rPr>
              <a:t>STAGES OF IMPLEMENTATION</a:t>
            </a:r>
          </a:p>
        </p:txBody>
      </p:sp>
      <p:sp>
        <p:nvSpPr>
          <p:cNvPr id="7" name="Freeform 7"/>
          <p:cNvSpPr/>
          <p:nvPr/>
        </p:nvSpPr>
        <p:spPr>
          <a:xfrm>
            <a:off x="14265776" y="59523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833184" y="806750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79"/>
                </a:lnTo>
                <a:lnTo>
                  <a:pt x="0" y="272217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 flipH="1" flipV="1">
            <a:off x="14959441" y="7128991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80" y="2722180"/>
                </a:moveTo>
                <a:lnTo>
                  <a:pt x="0" y="2722180"/>
                </a:lnTo>
                <a:lnTo>
                  <a:pt x="0" y="0"/>
                </a:lnTo>
                <a:lnTo>
                  <a:pt x="2722180" y="0"/>
                </a:lnTo>
                <a:lnTo>
                  <a:pt x="2722180" y="272218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10" name="Group 10"/>
          <p:cNvGrpSpPr/>
          <p:nvPr/>
        </p:nvGrpSpPr>
        <p:grpSpPr>
          <a:xfrm>
            <a:off x="3028376" y="2827077"/>
            <a:ext cx="5645865" cy="1952256"/>
            <a:chOff x="0" y="0"/>
            <a:chExt cx="1500952" cy="51900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00952" cy="519007"/>
            </a:xfrm>
            <a:custGeom>
              <a:avLst/>
              <a:gdLst/>
              <a:ahLst/>
              <a:cxnLst/>
              <a:rect l="l" t="t" r="r" b="b"/>
              <a:pathLst>
                <a:path w="1500952" h="519007">
                  <a:moveTo>
                    <a:pt x="69934" y="0"/>
                  </a:moveTo>
                  <a:lnTo>
                    <a:pt x="1431018" y="0"/>
                  </a:lnTo>
                  <a:cubicBezTo>
                    <a:pt x="1469641" y="0"/>
                    <a:pt x="1500952" y="31311"/>
                    <a:pt x="1500952" y="69934"/>
                  </a:cubicBezTo>
                  <a:lnTo>
                    <a:pt x="1500952" y="449073"/>
                  </a:lnTo>
                  <a:cubicBezTo>
                    <a:pt x="1500952" y="487696"/>
                    <a:pt x="1469641" y="519007"/>
                    <a:pt x="1431018" y="519007"/>
                  </a:cubicBezTo>
                  <a:lnTo>
                    <a:pt x="69934" y="519007"/>
                  </a:lnTo>
                  <a:cubicBezTo>
                    <a:pt x="31311" y="519007"/>
                    <a:pt x="0" y="487696"/>
                    <a:pt x="0" y="449073"/>
                  </a:cubicBezTo>
                  <a:lnTo>
                    <a:pt x="0" y="69934"/>
                  </a:lnTo>
                  <a:cubicBezTo>
                    <a:pt x="0" y="31311"/>
                    <a:pt x="31311" y="0"/>
                    <a:pt x="69934" y="0"/>
                  </a:cubicBezTo>
                  <a:close/>
                </a:path>
              </a:pathLst>
            </a:custGeom>
            <a:solidFill>
              <a:srgbClr val="F6C6FA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500952" cy="5571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2194273" y="2931110"/>
            <a:ext cx="1668205" cy="1584795"/>
          </a:xfrm>
          <a:custGeom>
            <a:avLst/>
            <a:gdLst/>
            <a:ahLst/>
            <a:cxnLst/>
            <a:rect l="l" t="t" r="r" b="b"/>
            <a:pathLst>
              <a:path w="1668205" h="1584795">
                <a:moveTo>
                  <a:pt x="0" y="0"/>
                </a:moveTo>
                <a:lnTo>
                  <a:pt x="1668205" y="0"/>
                </a:lnTo>
                <a:lnTo>
                  <a:pt x="1668205" y="1584794"/>
                </a:lnTo>
                <a:lnTo>
                  <a:pt x="0" y="158479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192718" y="3537143"/>
            <a:ext cx="1645949" cy="666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962"/>
              </a:lnSpc>
              <a:spcBef>
                <a:spcPct val="0"/>
              </a:spcBef>
            </a:pPr>
            <a:r>
              <a:rPr lang="en-US" sz="4953" u="none" strike="noStrike">
                <a:solidFill>
                  <a:srgbClr val="FFFFFF"/>
                </a:solidFill>
                <a:latin typeface="Cranberry"/>
              </a:rPr>
              <a:t>1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4246733" y="2863216"/>
            <a:ext cx="4507491" cy="1928163"/>
            <a:chOff x="0" y="0"/>
            <a:chExt cx="782309" cy="33464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82309" cy="334647"/>
            </a:xfrm>
            <a:custGeom>
              <a:avLst/>
              <a:gdLst/>
              <a:ahLst/>
              <a:cxnLst/>
              <a:rect l="l" t="t" r="r" b="b"/>
              <a:pathLst>
                <a:path w="782309" h="334647">
                  <a:moveTo>
                    <a:pt x="0" y="0"/>
                  </a:moveTo>
                  <a:lnTo>
                    <a:pt x="782309" y="0"/>
                  </a:lnTo>
                  <a:lnTo>
                    <a:pt x="782309" y="334647"/>
                  </a:lnTo>
                  <a:lnTo>
                    <a:pt x="0" y="334647"/>
                  </a:lnTo>
                  <a:close/>
                </a:path>
              </a:pathLst>
            </a:custGeom>
            <a:solidFill>
              <a:srgbClr val="FFF39B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782309" cy="3727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4575686" y="3430008"/>
            <a:ext cx="4178537" cy="1085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05"/>
              </a:lnSpc>
            </a:pPr>
            <a:r>
              <a:rPr lang="en-US" sz="4823" spc="144" dirty="0">
                <a:solidFill>
                  <a:srgbClr val="000000"/>
                </a:solidFill>
                <a:latin typeface="Hero Bold"/>
              </a:rPr>
              <a:t>searching </a:t>
            </a:r>
          </a:p>
          <a:p>
            <a:pPr marL="0" lvl="0" indent="0">
              <a:lnSpc>
                <a:spcPts val="3183"/>
              </a:lnSpc>
            </a:pPr>
            <a:endParaRPr lang="en-US" sz="4823" spc="144" dirty="0">
              <a:solidFill>
                <a:srgbClr val="000000"/>
              </a:solidFill>
              <a:latin typeface="Hero Bold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3028376" y="5054860"/>
            <a:ext cx="5645865" cy="1952256"/>
            <a:chOff x="0" y="0"/>
            <a:chExt cx="1500952" cy="51900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500952" cy="519007"/>
            </a:xfrm>
            <a:custGeom>
              <a:avLst/>
              <a:gdLst/>
              <a:ahLst/>
              <a:cxnLst/>
              <a:rect l="l" t="t" r="r" b="b"/>
              <a:pathLst>
                <a:path w="1500952" h="519007">
                  <a:moveTo>
                    <a:pt x="69934" y="0"/>
                  </a:moveTo>
                  <a:lnTo>
                    <a:pt x="1431018" y="0"/>
                  </a:lnTo>
                  <a:cubicBezTo>
                    <a:pt x="1469641" y="0"/>
                    <a:pt x="1500952" y="31311"/>
                    <a:pt x="1500952" y="69934"/>
                  </a:cubicBezTo>
                  <a:lnTo>
                    <a:pt x="1500952" y="449073"/>
                  </a:lnTo>
                  <a:cubicBezTo>
                    <a:pt x="1500952" y="487696"/>
                    <a:pt x="1469641" y="519007"/>
                    <a:pt x="1431018" y="519007"/>
                  </a:cubicBezTo>
                  <a:lnTo>
                    <a:pt x="69934" y="519007"/>
                  </a:lnTo>
                  <a:cubicBezTo>
                    <a:pt x="31311" y="519007"/>
                    <a:pt x="0" y="487696"/>
                    <a:pt x="0" y="449073"/>
                  </a:cubicBezTo>
                  <a:lnTo>
                    <a:pt x="0" y="69934"/>
                  </a:lnTo>
                  <a:cubicBezTo>
                    <a:pt x="0" y="31311"/>
                    <a:pt x="31311" y="0"/>
                    <a:pt x="69934" y="0"/>
                  </a:cubicBezTo>
                  <a:close/>
                </a:path>
              </a:pathLst>
            </a:custGeom>
            <a:solidFill>
              <a:srgbClr val="F6C6FA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500952" cy="5571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2194273" y="5158892"/>
            <a:ext cx="1668205" cy="1584795"/>
          </a:xfrm>
          <a:custGeom>
            <a:avLst/>
            <a:gdLst/>
            <a:ahLst/>
            <a:cxnLst/>
            <a:rect l="l" t="t" r="r" b="b"/>
            <a:pathLst>
              <a:path w="1668205" h="1584795">
                <a:moveTo>
                  <a:pt x="0" y="0"/>
                </a:moveTo>
                <a:lnTo>
                  <a:pt x="1668205" y="0"/>
                </a:lnTo>
                <a:lnTo>
                  <a:pt x="1668205" y="1584795"/>
                </a:lnTo>
                <a:lnTo>
                  <a:pt x="0" y="158479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2192718" y="5661135"/>
            <a:ext cx="1645949" cy="666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962"/>
              </a:lnSpc>
              <a:spcBef>
                <a:spcPct val="0"/>
              </a:spcBef>
            </a:pPr>
            <a:r>
              <a:rPr lang="en-US" sz="4953">
                <a:solidFill>
                  <a:srgbClr val="FFFFFF"/>
                </a:solidFill>
                <a:latin typeface="Cranberry"/>
              </a:rPr>
              <a:t>2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4246733" y="5090999"/>
            <a:ext cx="4507491" cy="1928163"/>
            <a:chOff x="0" y="0"/>
            <a:chExt cx="782309" cy="33464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782309" cy="334647"/>
            </a:xfrm>
            <a:custGeom>
              <a:avLst/>
              <a:gdLst/>
              <a:ahLst/>
              <a:cxnLst/>
              <a:rect l="l" t="t" r="r" b="b"/>
              <a:pathLst>
                <a:path w="782309" h="334647">
                  <a:moveTo>
                    <a:pt x="0" y="0"/>
                  </a:moveTo>
                  <a:lnTo>
                    <a:pt x="782309" y="0"/>
                  </a:lnTo>
                  <a:lnTo>
                    <a:pt x="782309" y="334647"/>
                  </a:lnTo>
                  <a:lnTo>
                    <a:pt x="0" y="334647"/>
                  </a:lnTo>
                  <a:close/>
                </a:path>
              </a:pathLst>
            </a:custGeom>
            <a:solidFill>
              <a:srgbClr val="FFF39B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782309" cy="3727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4495703" y="5657790"/>
            <a:ext cx="4178537" cy="689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273"/>
              </a:lnSpc>
            </a:pPr>
            <a:r>
              <a:rPr lang="en-US" sz="4793" spc="143" dirty="0">
                <a:solidFill>
                  <a:srgbClr val="000000"/>
                </a:solidFill>
                <a:latin typeface="Hero Bold"/>
              </a:rPr>
              <a:t>simulation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0759160" y="2746149"/>
            <a:ext cx="5645865" cy="1952256"/>
            <a:chOff x="0" y="0"/>
            <a:chExt cx="1500952" cy="519007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500952" cy="519007"/>
            </a:xfrm>
            <a:custGeom>
              <a:avLst/>
              <a:gdLst/>
              <a:ahLst/>
              <a:cxnLst/>
              <a:rect l="l" t="t" r="r" b="b"/>
              <a:pathLst>
                <a:path w="1500952" h="519007">
                  <a:moveTo>
                    <a:pt x="69934" y="0"/>
                  </a:moveTo>
                  <a:lnTo>
                    <a:pt x="1431018" y="0"/>
                  </a:lnTo>
                  <a:cubicBezTo>
                    <a:pt x="1469641" y="0"/>
                    <a:pt x="1500952" y="31311"/>
                    <a:pt x="1500952" y="69934"/>
                  </a:cubicBezTo>
                  <a:lnTo>
                    <a:pt x="1500952" y="449073"/>
                  </a:lnTo>
                  <a:cubicBezTo>
                    <a:pt x="1500952" y="487696"/>
                    <a:pt x="1469641" y="519007"/>
                    <a:pt x="1431018" y="519007"/>
                  </a:cubicBezTo>
                  <a:lnTo>
                    <a:pt x="69934" y="519007"/>
                  </a:lnTo>
                  <a:cubicBezTo>
                    <a:pt x="31311" y="519007"/>
                    <a:pt x="0" y="487696"/>
                    <a:pt x="0" y="449073"/>
                  </a:cubicBezTo>
                  <a:lnTo>
                    <a:pt x="0" y="69934"/>
                  </a:lnTo>
                  <a:cubicBezTo>
                    <a:pt x="0" y="31311"/>
                    <a:pt x="31311" y="0"/>
                    <a:pt x="69934" y="0"/>
                  </a:cubicBezTo>
                  <a:close/>
                </a:path>
              </a:pathLst>
            </a:custGeom>
            <a:solidFill>
              <a:srgbClr val="F6C6FA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1500952" cy="5571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1" name="Freeform 31"/>
          <p:cNvSpPr/>
          <p:nvPr/>
        </p:nvSpPr>
        <p:spPr>
          <a:xfrm>
            <a:off x="9925057" y="2850181"/>
            <a:ext cx="1668205" cy="1584795"/>
          </a:xfrm>
          <a:custGeom>
            <a:avLst/>
            <a:gdLst/>
            <a:ahLst/>
            <a:cxnLst/>
            <a:rect l="l" t="t" r="r" b="b"/>
            <a:pathLst>
              <a:path w="1668205" h="1584795">
                <a:moveTo>
                  <a:pt x="0" y="0"/>
                </a:moveTo>
                <a:lnTo>
                  <a:pt x="1668205" y="0"/>
                </a:lnTo>
                <a:lnTo>
                  <a:pt x="1668205" y="1584795"/>
                </a:lnTo>
                <a:lnTo>
                  <a:pt x="0" y="158479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9923502" y="3352423"/>
            <a:ext cx="1645949" cy="666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962"/>
              </a:lnSpc>
              <a:spcBef>
                <a:spcPct val="0"/>
              </a:spcBef>
            </a:pPr>
            <a:r>
              <a:rPr lang="en-US" sz="4953">
                <a:solidFill>
                  <a:srgbClr val="FFFFFF"/>
                </a:solidFill>
                <a:latin typeface="Cranberry"/>
              </a:rPr>
              <a:t>3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11977517" y="2782287"/>
            <a:ext cx="4507491" cy="1928163"/>
            <a:chOff x="0" y="0"/>
            <a:chExt cx="782309" cy="334647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782309" cy="334647"/>
            </a:xfrm>
            <a:custGeom>
              <a:avLst/>
              <a:gdLst/>
              <a:ahLst/>
              <a:cxnLst/>
              <a:rect l="l" t="t" r="r" b="b"/>
              <a:pathLst>
                <a:path w="782309" h="334647">
                  <a:moveTo>
                    <a:pt x="0" y="0"/>
                  </a:moveTo>
                  <a:lnTo>
                    <a:pt x="782309" y="0"/>
                  </a:lnTo>
                  <a:lnTo>
                    <a:pt x="782309" y="334647"/>
                  </a:lnTo>
                  <a:lnTo>
                    <a:pt x="0" y="334647"/>
                  </a:lnTo>
                  <a:close/>
                </a:path>
              </a:pathLst>
            </a:custGeom>
            <a:solidFill>
              <a:srgbClr val="FFF39B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782309" cy="3727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12141994" y="3069209"/>
            <a:ext cx="4178537" cy="1356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273"/>
              </a:lnSpc>
            </a:pPr>
            <a:r>
              <a:rPr lang="en-US" sz="4793" spc="143" dirty="0">
                <a:solidFill>
                  <a:srgbClr val="000000"/>
                </a:solidFill>
                <a:latin typeface="Hero Bold"/>
              </a:rPr>
              <a:t>breadboard test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10759160" y="5078952"/>
            <a:ext cx="5645865" cy="1952256"/>
            <a:chOff x="0" y="0"/>
            <a:chExt cx="1500952" cy="519007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500952" cy="519007"/>
            </a:xfrm>
            <a:custGeom>
              <a:avLst/>
              <a:gdLst/>
              <a:ahLst/>
              <a:cxnLst/>
              <a:rect l="l" t="t" r="r" b="b"/>
              <a:pathLst>
                <a:path w="1500952" h="519007">
                  <a:moveTo>
                    <a:pt x="69934" y="0"/>
                  </a:moveTo>
                  <a:lnTo>
                    <a:pt x="1431018" y="0"/>
                  </a:lnTo>
                  <a:cubicBezTo>
                    <a:pt x="1469641" y="0"/>
                    <a:pt x="1500952" y="31311"/>
                    <a:pt x="1500952" y="69934"/>
                  </a:cubicBezTo>
                  <a:lnTo>
                    <a:pt x="1500952" y="449073"/>
                  </a:lnTo>
                  <a:cubicBezTo>
                    <a:pt x="1500952" y="487696"/>
                    <a:pt x="1469641" y="519007"/>
                    <a:pt x="1431018" y="519007"/>
                  </a:cubicBezTo>
                  <a:lnTo>
                    <a:pt x="69934" y="519007"/>
                  </a:lnTo>
                  <a:cubicBezTo>
                    <a:pt x="31311" y="519007"/>
                    <a:pt x="0" y="487696"/>
                    <a:pt x="0" y="449073"/>
                  </a:cubicBezTo>
                  <a:lnTo>
                    <a:pt x="0" y="69934"/>
                  </a:lnTo>
                  <a:cubicBezTo>
                    <a:pt x="0" y="31311"/>
                    <a:pt x="31311" y="0"/>
                    <a:pt x="69934" y="0"/>
                  </a:cubicBezTo>
                  <a:close/>
                </a:path>
              </a:pathLst>
            </a:custGeom>
            <a:solidFill>
              <a:srgbClr val="F6C6FA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9" name="TextBox 39"/>
            <p:cNvSpPr txBox="1"/>
            <p:nvPr/>
          </p:nvSpPr>
          <p:spPr>
            <a:xfrm>
              <a:off x="0" y="-38100"/>
              <a:ext cx="1500952" cy="5571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0" name="Freeform 40"/>
          <p:cNvSpPr/>
          <p:nvPr/>
        </p:nvSpPr>
        <p:spPr>
          <a:xfrm>
            <a:off x="9925057" y="5182984"/>
            <a:ext cx="1668205" cy="1584795"/>
          </a:xfrm>
          <a:custGeom>
            <a:avLst/>
            <a:gdLst/>
            <a:ahLst/>
            <a:cxnLst/>
            <a:rect l="l" t="t" r="r" b="b"/>
            <a:pathLst>
              <a:path w="1668205" h="1584795">
                <a:moveTo>
                  <a:pt x="0" y="0"/>
                </a:moveTo>
                <a:lnTo>
                  <a:pt x="1668205" y="0"/>
                </a:lnTo>
                <a:lnTo>
                  <a:pt x="1668205" y="1584795"/>
                </a:lnTo>
                <a:lnTo>
                  <a:pt x="0" y="158479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41" name="TextBox 41"/>
          <p:cNvSpPr txBox="1"/>
          <p:nvPr/>
        </p:nvSpPr>
        <p:spPr>
          <a:xfrm>
            <a:off x="9923502" y="5685227"/>
            <a:ext cx="1645949" cy="666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962"/>
              </a:lnSpc>
              <a:spcBef>
                <a:spcPct val="0"/>
              </a:spcBef>
            </a:pPr>
            <a:r>
              <a:rPr lang="en-US" sz="4953" dirty="0">
                <a:solidFill>
                  <a:srgbClr val="FFFFFF"/>
                </a:solidFill>
                <a:latin typeface="Cranberry"/>
              </a:rPr>
              <a:t>4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11897534" y="5090999"/>
            <a:ext cx="4507491" cy="1928163"/>
            <a:chOff x="0" y="0"/>
            <a:chExt cx="782309" cy="334647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782309" cy="334647"/>
            </a:xfrm>
            <a:custGeom>
              <a:avLst/>
              <a:gdLst/>
              <a:ahLst/>
              <a:cxnLst/>
              <a:rect l="l" t="t" r="r" b="b"/>
              <a:pathLst>
                <a:path w="782309" h="334647">
                  <a:moveTo>
                    <a:pt x="0" y="0"/>
                  </a:moveTo>
                  <a:lnTo>
                    <a:pt x="782309" y="0"/>
                  </a:lnTo>
                  <a:lnTo>
                    <a:pt x="782309" y="334647"/>
                  </a:lnTo>
                  <a:lnTo>
                    <a:pt x="0" y="334647"/>
                  </a:lnTo>
                  <a:close/>
                </a:path>
              </a:pathLst>
            </a:custGeom>
            <a:solidFill>
              <a:srgbClr val="FFF39B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782309" cy="3727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12141994" y="5649666"/>
            <a:ext cx="4178537" cy="689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273"/>
              </a:lnSpc>
            </a:pPr>
            <a:r>
              <a:rPr lang="en-US" sz="4793" spc="143" dirty="0" err="1">
                <a:solidFill>
                  <a:srgbClr val="000000"/>
                </a:solidFill>
                <a:latin typeface="Hero Bold"/>
              </a:rPr>
              <a:t>pcb</a:t>
            </a:r>
            <a:r>
              <a:rPr lang="en-US" sz="4793" spc="143" dirty="0">
                <a:solidFill>
                  <a:srgbClr val="000000"/>
                </a:solidFill>
                <a:latin typeface="Hero Bold"/>
              </a:rPr>
              <a:t> layout</a:t>
            </a:r>
          </a:p>
        </p:txBody>
      </p:sp>
      <p:grpSp>
        <p:nvGrpSpPr>
          <p:cNvPr id="46" name="Group 46"/>
          <p:cNvGrpSpPr/>
          <p:nvPr/>
        </p:nvGrpSpPr>
        <p:grpSpPr>
          <a:xfrm>
            <a:off x="6171686" y="7383633"/>
            <a:ext cx="5645865" cy="1952256"/>
            <a:chOff x="0" y="0"/>
            <a:chExt cx="1500952" cy="519007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1500952" cy="519007"/>
            </a:xfrm>
            <a:custGeom>
              <a:avLst/>
              <a:gdLst/>
              <a:ahLst/>
              <a:cxnLst/>
              <a:rect l="l" t="t" r="r" b="b"/>
              <a:pathLst>
                <a:path w="1500952" h="519007">
                  <a:moveTo>
                    <a:pt x="69934" y="0"/>
                  </a:moveTo>
                  <a:lnTo>
                    <a:pt x="1431018" y="0"/>
                  </a:lnTo>
                  <a:cubicBezTo>
                    <a:pt x="1469641" y="0"/>
                    <a:pt x="1500952" y="31311"/>
                    <a:pt x="1500952" y="69934"/>
                  </a:cubicBezTo>
                  <a:lnTo>
                    <a:pt x="1500952" y="449073"/>
                  </a:lnTo>
                  <a:cubicBezTo>
                    <a:pt x="1500952" y="487696"/>
                    <a:pt x="1469641" y="519007"/>
                    <a:pt x="1431018" y="519007"/>
                  </a:cubicBezTo>
                  <a:lnTo>
                    <a:pt x="69934" y="519007"/>
                  </a:lnTo>
                  <a:cubicBezTo>
                    <a:pt x="31311" y="519007"/>
                    <a:pt x="0" y="487696"/>
                    <a:pt x="0" y="449073"/>
                  </a:cubicBezTo>
                  <a:lnTo>
                    <a:pt x="0" y="69934"/>
                  </a:lnTo>
                  <a:cubicBezTo>
                    <a:pt x="0" y="31311"/>
                    <a:pt x="31311" y="0"/>
                    <a:pt x="69934" y="0"/>
                  </a:cubicBezTo>
                  <a:close/>
                </a:path>
              </a:pathLst>
            </a:custGeom>
            <a:solidFill>
              <a:srgbClr val="F6C6FA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8" name="TextBox 48"/>
            <p:cNvSpPr txBox="1"/>
            <p:nvPr/>
          </p:nvSpPr>
          <p:spPr>
            <a:xfrm>
              <a:off x="0" y="-38100"/>
              <a:ext cx="1500952" cy="5571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9" name="Freeform 49"/>
          <p:cNvSpPr/>
          <p:nvPr/>
        </p:nvSpPr>
        <p:spPr>
          <a:xfrm>
            <a:off x="5337583" y="7487665"/>
            <a:ext cx="1668205" cy="1584795"/>
          </a:xfrm>
          <a:custGeom>
            <a:avLst/>
            <a:gdLst/>
            <a:ahLst/>
            <a:cxnLst/>
            <a:rect l="l" t="t" r="r" b="b"/>
            <a:pathLst>
              <a:path w="1668205" h="1584795">
                <a:moveTo>
                  <a:pt x="0" y="0"/>
                </a:moveTo>
                <a:lnTo>
                  <a:pt x="1668205" y="0"/>
                </a:lnTo>
                <a:lnTo>
                  <a:pt x="1668205" y="1584795"/>
                </a:lnTo>
                <a:lnTo>
                  <a:pt x="0" y="158479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50" name="TextBox 50"/>
          <p:cNvSpPr txBox="1"/>
          <p:nvPr/>
        </p:nvSpPr>
        <p:spPr>
          <a:xfrm>
            <a:off x="5347157" y="7989908"/>
            <a:ext cx="1645949" cy="666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962"/>
              </a:lnSpc>
              <a:spcBef>
                <a:spcPct val="0"/>
              </a:spcBef>
            </a:pPr>
            <a:r>
              <a:rPr lang="en-US" sz="4953" dirty="0">
                <a:solidFill>
                  <a:srgbClr val="FFFFFF"/>
                </a:solidFill>
                <a:latin typeface="Cranberry"/>
              </a:rPr>
              <a:t>5</a:t>
            </a:r>
          </a:p>
        </p:txBody>
      </p:sp>
      <p:grpSp>
        <p:nvGrpSpPr>
          <p:cNvPr id="51" name="Group 51"/>
          <p:cNvGrpSpPr/>
          <p:nvPr/>
        </p:nvGrpSpPr>
        <p:grpSpPr>
          <a:xfrm>
            <a:off x="7390043" y="7419771"/>
            <a:ext cx="4507491" cy="1928163"/>
            <a:chOff x="0" y="0"/>
            <a:chExt cx="782309" cy="334647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782309" cy="334647"/>
            </a:xfrm>
            <a:custGeom>
              <a:avLst/>
              <a:gdLst/>
              <a:ahLst/>
              <a:cxnLst/>
              <a:rect l="l" t="t" r="r" b="b"/>
              <a:pathLst>
                <a:path w="782309" h="334647">
                  <a:moveTo>
                    <a:pt x="0" y="0"/>
                  </a:moveTo>
                  <a:lnTo>
                    <a:pt x="782309" y="0"/>
                  </a:lnTo>
                  <a:lnTo>
                    <a:pt x="782309" y="334647"/>
                  </a:lnTo>
                  <a:lnTo>
                    <a:pt x="0" y="334647"/>
                  </a:lnTo>
                  <a:close/>
                </a:path>
              </a:pathLst>
            </a:custGeom>
            <a:solidFill>
              <a:srgbClr val="FFF39B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53" name="TextBox 53"/>
            <p:cNvSpPr txBox="1"/>
            <p:nvPr/>
          </p:nvSpPr>
          <p:spPr>
            <a:xfrm>
              <a:off x="0" y="-38100"/>
              <a:ext cx="782309" cy="3727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4" name="TextBox 54"/>
          <p:cNvSpPr txBox="1"/>
          <p:nvPr/>
        </p:nvSpPr>
        <p:spPr>
          <a:xfrm>
            <a:off x="7639013" y="7986563"/>
            <a:ext cx="4178537" cy="689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273"/>
              </a:lnSpc>
            </a:pPr>
            <a:r>
              <a:rPr lang="en-US" sz="4793" spc="143" dirty="0">
                <a:solidFill>
                  <a:srgbClr val="000000"/>
                </a:solidFill>
                <a:latin typeface="Hero Bold"/>
              </a:rPr>
              <a:t>finishing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7" grpId="0"/>
      <p:bldP spid="36" grpId="0"/>
      <p:bldP spid="45" grpId="0"/>
      <p:bldP spid="5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r="-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204255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29034" y="878405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12701016" y="59523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 flipH="1" flipV="1">
            <a:off x="14734192" y="6753278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80"/>
                </a:moveTo>
                <a:lnTo>
                  <a:pt x="0" y="2722180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8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9" name="Group 9"/>
          <p:cNvGrpSpPr/>
          <p:nvPr/>
        </p:nvGrpSpPr>
        <p:grpSpPr>
          <a:xfrm>
            <a:off x="2036093" y="2539556"/>
            <a:ext cx="14576558" cy="5793994"/>
            <a:chOff x="0" y="0"/>
            <a:chExt cx="2808330" cy="1116275"/>
          </a:xfrm>
        </p:grpSpPr>
        <p:sp>
          <p:nvSpPr>
            <p:cNvPr id="10" name="Freeform 10" descr="LM386 "/>
            <p:cNvSpPr/>
            <p:nvPr/>
          </p:nvSpPr>
          <p:spPr>
            <a:xfrm>
              <a:off x="0" y="0"/>
              <a:ext cx="2808330" cy="1116275"/>
            </a:xfrm>
            <a:custGeom>
              <a:avLst/>
              <a:gdLst/>
              <a:ahLst/>
              <a:cxnLst/>
              <a:rect l="l" t="t" r="r" b="b"/>
              <a:pathLst>
                <a:path w="2808330" h="1116275">
                  <a:moveTo>
                    <a:pt x="0" y="0"/>
                  </a:moveTo>
                  <a:lnTo>
                    <a:pt x="2808330" y="0"/>
                  </a:lnTo>
                  <a:lnTo>
                    <a:pt x="2808330" y="1116275"/>
                  </a:lnTo>
                  <a:lnTo>
                    <a:pt x="0" y="1116275"/>
                  </a:lnTo>
                  <a:close/>
                </a:path>
              </a:pathLst>
            </a:custGeom>
            <a:solidFill>
              <a:srgbClr val="FCDC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808330" cy="1154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9263296" y="3411715"/>
            <a:ext cx="5913151" cy="3583080"/>
          </a:xfrm>
          <a:custGeom>
            <a:avLst/>
            <a:gdLst/>
            <a:ahLst/>
            <a:cxnLst/>
            <a:rect l="l" t="t" r="r" b="b"/>
            <a:pathLst>
              <a:path w="5913151" h="3583080">
                <a:moveTo>
                  <a:pt x="0" y="0"/>
                </a:moveTo>
                <a:lnTo>
                  <a:pt x="5913151" y="0"/>
                </a:lnTo>
                <a:lnTo>
                  <a:pt x="5913151" y="3583080"/>
                </a:lnTo>
                <a:lnTo>
                  <a:pt x="0" y="358308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6314" t="-16198" r="-10285" b="-10801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2895952" y="3342066"/>
            <a:ext cx="5404303" cy="3602868"/>
          </a:xfrm>
          <a:custGeom>
            <a:avLst/>
            <a:gdLst/>
            <a:ahLst/>
            <a:cxnLst/>
            <a:rect l="l" t="t" r="r" b="b"/>
            <a:pathLst>
              <a:path w="5404303" h="3602868">
                <a:moveTo>
                  <a:pt x="0" y="0"/>
                </a:moveTo>
                <a:lnTo>
                  <a:pt x="5404303" y="0"/>
                </a:lnTo>
                <a:lnTo>
                  <a:pt x="5404303" y="3602868"/>
                </a:lnTo>
                <a:lnTo>
                  <a:pt x="0" y="360286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416185" y="1181100"/>
            <a:ext cx="13341331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200"/>
              </a:lnSpc>
              <a:spcBef>
                <a:spcPct val="0"/>
              </a:spcBef>
            </a:pPr>
            <a:r>
              <a:rPr lang="en-US" sz="9000">
                <a:solidFill>
                  <a:srgbClr val="1867BE"/>
                </a:solidFill>
                <a:latin typeface="Cranberry"/>
              </a:rPr>
              <a:t>SEARCHING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75017" y="8164417"/>
            <a:ext cx="1457655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r="-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204255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541873" y="747631"/>
            <a:ext cx="13341331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200"/>
              </a:lnSpc>
              <a:spcBef>
                <a:spcPct val="0"/>
              </a:spcBef>
            </a:pPr>
            <a:r>
              <a:rPr lang="en-US" sz="9000">
                <a:solidFill>
                  <a:srgbClr val="1867BE"/>
                </a:solidFill>
                <a:latin typeface="Cranberry"/>
              </a:rPr>
              <a:t>SIMULATION</a:t>
            </a:r>
          </a:p>
        </p:txBody>
      </p:sp>
      <p:sp>
        <p:nvSpPr>
          <p:cNvPr id="6" name="Freeform 6"/>
          <p:cNvSpPr/>
          <p:nvPr/>
        </p:nvSpPr>
        <p:spPr>
          <a:xfrm>
            <a:off x="-732486" y="878405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14265776" y="59523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 flipV="1">
            <a:off x="14265776" y="6969590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79"/>
                </a:moveTo>
                <a:lnTo>
                  <a:pt x="0" y="2722179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7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Freeform 10"/>
          <p:cNvSpPr/>
          <p:nvPr/>
        </p:nvSpPr>
        <p:spPr>
          <a:xfrm>
            <a:off x="2192718" y="1718773"/>
            <a:ext cx="13606755" cy="7065278"/>
          </a:xfrm>
          <a:custGeom>
            <a:avLst/>
            <a:gdLst/>
            <a:ahLst/>
            <a:cxnLst/>
            <a:rect l="l" t="t" r="r" b="b"/>
            <a:pathLst>
              <a:path w="13606755" h="7065278">
                <a:moveTo>
                  <a:pt x="0" y="0"/>
                </a:moveTo>
                <a:lnTo>
                  <a:pt x="13606755" y="0"/>
                </a:lnTo>
                <a:lnTo>
                  <a:pt x="13606755" y="7065278"/>
                </a:lnTo>
                <a:lnTo>
                  <a:pt x="0" y="706527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948" t="-3394" r="-948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r="-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732486" y="878405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TextBox 4"/>
          <p:cNvSpPr txBox="1"/>
          <p:nvPr/>
        </p:nvSpPr>
        <p:spPr>
          <a:xfrm>
            <a:off x="2473335" y="1181100"/>
            <a:ext cx="13341331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200"/>
              </a:lnSpc>
              <a:spcBef>
                <a:spcPct val="0"/>
              </a:spcBef>
            </a:pPr>
            <a:r>
              <a:rPr lang="en-US" sz="9000">
                <a:solidFill>
                  <a:srgbClr val="1867BE"/>
                </a:solidFill>
                <a:latin typeface="Cranberry"/>
              </a:rPr>
              <a:t>BREADBOARD</a:t>
            </a:r>
          </a:p>
        </p:txBody>
      </p:sp>
      <p:sp>
        <p:nvSpPr>
          <p:cNvPr id="5" name="Freeform 5"/>
          <p:cNvSpPr/>
          <p:nvPr/>
        </p:nvSpPr>
        <p:spPr>
          <a:xfrm>
            <a:off x="14265776" y="59523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 flipH="1" flipV="1">
            <a:off x="14734192" y="6753278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80"/>
                </a:moveTo>
                <a:lnTo>
                  <a:pt x="0" y="2722180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8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0" y="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272793" y="5396764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3381418" y="2439869"/>
            <a:ext cx="11546283" cy="5913790"/>
          </a:xfrm>
          <a:custGeom>
            <a:avLst/>
            <a:gdLst/>
            <a:ahLst/>
            <a:cxnLst/>
            <a:rect l="l" t="t" r="r" b="b"/>
            <a:pathLst>
              <a:path w="11546283" h="5913790">
                <a:moveTo>
                  <a:pt x="0" y="0"/>
                </a:moveTo>
                <a:lnTo>
                  <a:pt x="11546283" y="0"/>
                </a:lnTo>
                <a:lnTo>
                  <a:pt x="11546283" y="5913790"/>
                </a:lnTo>
                <a:lnTo>
                  <a:pt x="0" y="591379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0295" t="-92216" r="-4134" b="-31199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r="-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8538" y="119510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204255" y="5203255"/>
            <a:ext cx="5083745" cy="5083745"/>
          </a:xfrm>
          <a:custGeom>
            <a:avLst/>
            <a:gdLst/>
            <a:ahLst/>
            <a:cxnLst/>
            <a:rect l="l" t="t" r="r" b="b"/>
            <a:pathLst>
              <a:path w="5083745" h="5083745">
                <a:moveTo>
                  <a:pt x="0" y="0"/>
                </a:moveTo>
                <a:lnTo>
                  <a:pt x="5083745" y="0"/>
                </a:lnTo>
                <a:lnTo>
                  <a:pt x="5083745" y="5083745"/>
                </a:lnTo>
                <a:lnTo>
                  <a:pt x="0" y="5083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473335" y="1181100"/>
            <a:ext cx="13341331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200"/>
              </a:lnSpc>
              <a:spcBef>
                <a:spcPct val="0"/>
              </a:spcBef>
            </a:pPr>
            <a:r>
              <a:rPr lang="en-US" sz="9000">
                <a:solidFill>
                  <a:srgbClr val="1867BE"/>
                </a:solidFill>
                <a:latin typeface="Cranberry"/>
              </a:rPr>
              <a:t>PCB LAYOUT</a:t>
            </a:r>
          </a:p>
        </p:txBody>
      </p:sp>
      <p:sp>
        <p:nvSpPr>
          <p:cNvPr id="6" name="Freeform 6"/>
          <p:cNvSpPr/>
          <p:nvPr/>
        </p:nvSpPr>
        <p:spPr>
          <a:xfrm>
            <a:off x="-732486" y="878405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14265776" y="595231"/>
            <a:ext cx="4754711" cy="907718"/>
          </a:xfrm>
          <a:custGeom>
            <a:avLst/>
            <a:gdLst/>
            <a:ahLst/>
            <a:cxnLst/>
            <a:rect l="l" t="t" r="r" b="b"/>
            <a:pathLst>
              <a:path w="4754711" h="907718">
                <a:moveTo>
                  <a:pt x="0" y="0"/>
                </a:moveTo>
                <a:lnTo>
                  <a:pt x="4754710" y="0"/>
                </a:lnTo>
                <a:lnTo>
                  <a:pt x="4754710" y="907718"/>
                </a:lnTo>
                <a:lnTo>
                  <a:pt x="0" y="907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831629" y="811542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0" y="0"/>
                </a:moveTo>
                <a:lnTo>
                  <a:pt x="2722179" y="0"/>
                </a:lnTo>
                <a:lnTo>
                  <a:pt x="2722179" y="2722180"/>
                </a:lnTo>
                <a:lnTo>
                  <a:pt x="0" y="27221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 flipV="1">
            <a:off x="14734192" y="6753278"/>
            <a:ext cx="2722179" cy="2722179"/>
          </a:xfrm>
          <a:custGeom>
            <a:avLst/>
            <a:gdLst/>
            <a:ahLst/>
            <a:cxnLst/>
            <a:rect l="l" t="t" r="r" b="b"/>
            <a:pathLst>
              <a:path w="2722179" h="2722179">
                <a:moveTo>
                  <a:pt x="2722179" y="2722180"/>
                </a:moveTo>
                <a:lnTo>
                  <a:pt x="0" y="2722180"/>
                </a:lnTo>
                <a:lnTo>
                  <a:pt x="0" y="0"/>
                </a:lnTo>
                <a:lnTo>
                  <a:pt x="2722179" y="0"/>
                </a:lnTo>
                <a:lnTo>
                  <a:pt x="2722179" y="272218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Freeform 10"/>
          <p:cNvSpPr/>
          <p:nvPr/>
        </p:nvSpPr>
        <p:spPr>
          <a:xfrm rot="-5400000">
            <a:off x="3523684" y="2787434"/>
            <a:ext cx="4391753" cy="5523634"/>
          </a:xfrm>
          <a:custGeom>
            <a:avLst/>
            <a:gdLst/>
            <a:ahLst/>
            <a:cxnLst/>
            <a:rect l="l" t="t" r="r" b="b"/>
            <a:pathLst>
              <a:path w="4391753" h="5523634">
                <a:moveTo>
                  <a:pt x="0" y="0"/>
                </a:moveTo>
                <a:lnTo>
                  <a:pt x="4391754" y="0"/>
                </a:lnTo>
                <a:lnTo>
                  <a:pt x="4391754" y="5523634"/>
                </a:lnTo>
                <a:lnTo>
                  <a:pt x="0" y="552363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30611" t="-3451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9144000" y="3367655"/>
            <a:ext cx="6333846" cy="4377472"/>
          </a:xfrm>
          <a:custGeom>
            <a:avLst/>
            <a:gdLst/>
            <a:ahLst/>
            <a:cxnLst/>
            <a:rect l="l" t="t" r="r" b="b"/>
            <a:pathLst>
              <a:path w="6333846" h="4377472">
                <a:moveTo>
                  <a:pt x="0" y="0"/>
                </a:moveTo>
                <a:lnTo>
                  <a:pt x="6333846" y="0"/>
                </a:lnTo>
                <a:lnTo>
                  <a:pt x="6333846" y="4377472"/>
                </a:lnTo>
                <a:lnTo>
                  <a:pt x="0" y="437747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25989" t="-42709" r="-36257" b="-33358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246</Words>
  <Application>Microsoft Office PowerPoint</Application>
  <PresentationFormat>Custom</PresentationFormat>
  <Paragraphs>46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Hero Bold</vt:lpstr>
      <vt:lpstr>Droid Arabic Naskh Bold</vt:lpstr>
      <vt:lpstr>Arial Black</vt:lpstr>
      <vt:lpstr>Calibri</vt:lpstr>
      <vt:lpstr>Glacial Indifference</vt:lpstr>
      <vt:lpstr>Cranberry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White Creative Cute Group Project Presentation</dc:title>
  <dc:creator>gehad amr</dc:creator>
  <cp:lastModifiedBy>Lenovo</cp:lastModifiedBy>
  <cp:revision>6</cp:revision>
  <dcterms:created xsi:type="dcterms:W3CDTF">2006-08-16T00:00:00Z</dcterms:created>
  <dcterms:modified xsi:type="dcterms:W3CDTF">2024-04-16T21:23:31Z</dcterms:modified>
  <dc:identifier>DAGCmt5jHP8</dc:identifier>
</cp:coreProperties>
</file>

<file path=docProps/thumbnail.jpeg>
</file>